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8" r:id="rId2"/>
    <p:sldId id="279" r:id="rId3"/>
    <p:sldId id="258" r:id="rId4"/>
    <p:sldId id="257" r:id="rId5"/>
    <p:sldId id="266" r:id="rId6"/>
    <p:sldId id="267" r:id="rId7"/>
    <p:sldId id="268" r:id="rId8"/>
    <p:sldId id="260" r:id="rId9"/>
    <p:sldId id="261" r:id="rId10"/>
    <p:sldId id="259" r:id="rId11"/>
    <p:sldId id="269" r:id="rId12"/>
    <p:sldId id="262" r:id="rId13"/>
    <p:sldId id="270" r:id="rId14"/>
    <p:sldId id="264" r:id="rId15"/>
    <p:sldId id="271" r:id="rId16"/>
    <p:sldId id="263" r:id="rId17"/>
    <p:sldId id="275" r:id="rId18"/>
    <p:sldId id="273" r:id="rId19"/>
    <p:sldId id="265" r:id="rId20"/>
    <p:sldId id="277" r:id="rId21"/>
    <p:sldId id="276" r:id="rId22"/>
    <p:sldId id="274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0BAFE-2BA1-AE45-8C30-F278FD09AB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545D1-178B-504C-B36E-377176718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www.businessfairfield.com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-content/uploads/2014/12/TIMETABLE-STUDY-</a:t>
            </a:r>
            <a:r>
              <a:rPr lang="en-US" dirty="0" err="1"/>
              <a:t>FINAL.pdf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BDFB-266C-3946-9BEE-85168421A3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48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books.google.com</a:t>
            </a:r>
            <a:r>
              <a:rPr lang="en-US" dirty="0"/>
              <a:t>/</a:t>
            </a:r>
            <a:r>
              <a:rPr lang="en-US" dirty="0" err="1"/>
              <a:t>books?id</a:t>
            </a:r>
            <a:r>
              <a:rPr lang="en-US" dirty="0"/>
              <a:t>=BiA3AQAAMAAJ&amp;pg=SA26-PA68&amp;dq=</a:t>
            </a:r>
            <a:r>
              <a:rPr lang="en-US" dirty="0" err="1"/>
              <a:t>harlem+division&amp;hl</a:t>
            </a:r>
            <a:r>
              <a:rPr lang="en-US" dirty="0"/>
              <a:t>=</a:t>
            </a:r>
            <a:r>
              <a:rPr lang="en-US" dirty="0" err="1"/>
              <a:t>en&amp;sa</a:t>
            </a:r>
            <a:r>
              <a:rPr lang="en-US" dirty="0"/>
              <a:t>=</a:t>
            </a:r>
            <a:r>
              <a:rPr lang="en-US" dirty="0" err="1"/>
              <a:t>X&amp;ved</a:t>
            </a:r>
            <a:r>
              <a:rPr lang="en-US" dirty="0"/>
              <a:t>=0ahUKEwieobXd9MrUAhUCNz4KHe55BsM4FBDoAQgqMAE#v=</a:t>
            </a:r>
            <a:r>
              <a:rPr lang="en-US" dirty="0" err="1"/>
              <a:t>onepage&amp;q&amp;f</a:t>
            </a:r>
            <a:r>
              <a:rPr lang="en-US" dirty="0"/>
              <a:t>=false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BDFB-266C-3946-9BEE-85168421A3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4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www.businessfairfield.com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-content/uploads/2014/12/TIMETABLE-STUDY-</a:t>
            </a:r>
            <a:r>
              <a:rPr lang="en-US" dirty="0" err="1"/>
              <a:t>FINAL.pdf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BDFB-266C-3946-9BEE-85168421A3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3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BDFB-266C-3946-9BEE-85168421A3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75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 Transportation Planning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Staff.“MBTA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Systemwide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Passenger Survey: All Lines 2008-09 Commuter Rail.”2010. Web. 12 Feb. 2018.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BDFB-266C-3946-9BEE-85168421A3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3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R^2 = 0.122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DFB-266C-3946-9BEE-85168421A3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46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0.001156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DFB-266C-3946-9BEE-85168421A3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23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BDFB-266C-3946-9BEE-85168421A3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6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15BE-7BC0-A64D-9F87-70CBDE53F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44709-A324-D74B-A267-EB4EA1B0F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45BE9-87AE-2242-9D56-736231F0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1C3E8-2514-EC42-B851-C7491A83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720D1-CDE5-FF4F-A8A6-835EDF32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9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EC005-BC02-E64C-9EBE-B919CD0D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665D6-D0A7-F748-B8DF-AE39A02DC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806FC-1C3D-6D47-BC97-C0CA1E79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80563-C322-FE4B-AA28-E2AF9ED8E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E859-D7A3-9D47-BF02-06A52777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4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909D5-0100-D648-B64D-88B8A04422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1979B-0E88-D240-90DA-B19209CA1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DB752-A594-994D-972C-6FC95E49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0731E-BF1B-E347-B583-9757482A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82055-9CF3-6445-A28E-17C5BE84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0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40C5-5515-F54F-9A71-319A7B95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C331B-C524-C14C-9108-67EB4C53E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E9C1-89A7-BB46-B50B-8063B550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93B04-1B97-E742-BAFF-8C91BC9F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467DB-5F52-DC4D-A9B9-BD3F3CFC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2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0591-5DCB-E94E-9772-595528CA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24968-AA07-6244-822D-7EECC2CD8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69EB2-BDBF-A14B-B831-99B73397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FC5B0-F327-D546-8921-43A1E4FA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D4A0B-1F4F-534F-90E8-11259D22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0109-6A63-6E42-9CAF-44B638AA0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3B895-E887-864B-8E15-B1E77A31F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4BEB6-8F25-7F40-B7BC-251CBF16E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850D6-BA0D-C44F-8BD7-1B2BEFBA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1AEC-DB05-E54B-AE85-BA6B0EB20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47A41-2125-DB43-A96F-C4919717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9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B31C-C16A-A64D-B6AE-EA9FDB67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8D82D-A6AA-C64C-B30E-AC0221444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202B6-E832-A042-8EFD-F2E7C9767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D2A6E-DE83-1745-8D72-694C280FC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170B8-85A0-D44F-AC4D-DEF21ABBC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60E5C-B383-BD4E-97E7-242172CE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05631F-3CED-7244-8E4E-09DFA3B0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93831-8A86-7F44-9805-09F504FB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1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8915-CE11-B246-B416-3E56FE18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D0A8F-757D-B142-8767-3FE5494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A620D-B2AC-3E47-B98C-0FAB25F3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58881-CAAD-094B-9D90-683011A3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9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D53C6-FA4B-514A-B3C6-9354850F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AC32E-7AFD-E947-A7D4-5C795463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B9FD-8B25-DE41-96B7-577ABB0B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6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11F4-A40F-3A43-8BF7-9E25F33A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D823B-3254-714B-AD21-64C285FE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7359A-C759-F34C-8585-ED350A057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748AA-37CE-A940-9CE5-BE9F8CC6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B5D7D-F4A7-924E-8F0B-4F976F1C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7F780-7A20-4749-9074-C2BB0932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78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8E4A-BBC2-0A48-B99E-24B0481F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250C4-202B-814A-AAC8-6DBBA6213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90B20-6B8C-8C4E-B1C3-249240678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86B8C-B601-6D40-A522-01CBF3397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7F81-7D62-A249-A9E6-3EA40448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C82BC-D685-FD41-9099-D01935DC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0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E03389-0DEE-7843-8169-6821BB11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F147B-4B82-694E-B24B-E8789189F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71C7A-69EA-BF42-845A-2E4AEBB70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6AA43-98E3-524C-A7B2-1E07E111C51F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C90E3-4C00-DA4A-855B-8A224E534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44DD3-B534-0B43-9030-0C87745AC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2E6F2-88D6-1D4A-AEAB-29C12E0B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6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F008-CADA-474C-A89C-B5DEA602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80294"/>
            <a:ext cx="11289792" cy="1325563"/>
          </a:xfrm>
        </p:spPr>
        <p:txBody>
          <a:bodyPr/>
          <a:lstStyle/>
          <a:p>
            <a:r>
              <a:rPr lang="en-US" dirty="0"/>
              <a:t>Analysis of MBTA Commuter Rail Electrification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32D47-8CE8-4541-AC7F-4DC345061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1505857"/>
            <a:ext cx="7590972" cy="506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7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BDA413-2622-B141-BA02-2C497213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20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Methodology Part C:</a:t>
            </a:r>
            <a:br>
              <a:rPr lang="en-US" dirty="0"/>
            </a:br>
            <a:r>
              <a:rPr lang="en-US" dirty="0"/>
              <a:t>Trip time by car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13253-677E-254D-BD70-69706C2CF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" y="2352040"/>
            <a:ext cx="5947410" cy="3692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775C8-C3D1-C043-8CFB-B5F95D255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253" y="243205"/>
            <a:ext cx="2107457" cy="66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6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8FB81B-92F0-694A-A381-F759A1B0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Methodology Part C:</a:t>
            </a:r>
            <a:br>
              <a:rPr lang="en-US" dirty="0"/>
            </a:br>
            <a:r>
              <a:rPr lang="en-US" dirty="0"/>
              <a:t>Trip time by car (cont.)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A58FC-3ABF-5548-ABCE-CE6C29A8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12192000" cy="53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9158A3-CC5A-D747-BB67-309D429E8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3" y="0"/>
            <a:ext cx="11799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10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CFF88D4-06FF-7E46-9A8B-109A15C6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Methodology Part C:</a:t>
            </a:r>
            <a:br>
              <a:rPr lang="en-US" dirty="0"/>
            </a:br>
            <a:r>
              <a:rPr lang="en-US" dirty="0"/>
              <a:t>Trip time by car (cont.)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80B70-DCA2-4441-9103-624D6A3E3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9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6688E3-028F-884D-997B-EE66C93A9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66700"/>
            <a:ext cx="11099800" cy="632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5B466A-71B7-F64F-BEDB-F7A68D7D6D3E}"/>
              </a:ext>
            </a:extLst>
          </p:cNvPr>
          <p:cNvSpPr txBox="1"/>
          <p:nvPr/>
        </p:nvSpPr>
        <p:spPr>
          <a:xfrm>
            <a:off x="1819511" y="3790696"/>
            <a:ext cx="4276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Slope: -0.00625</a:t>
            </a:r>
          </a:p>
          <a:p>
            <a:r>
              <a:rPr lang="en-US" sz="3200" dirty="0"/>
              <a:t>95% confidence interval: </a:t>
            </a:r>
          </a:p>
          <a:p>
            <a:r>
              <a:rPr lang="en-US" sz="3200" dirty="0"/>
              <a:t>[-0.00838, -0.00412] </a:t>
            </a:r>
          </a:p>
        </p:txBody>
      </p:sp>
    </p:spTree>
    <p:extLst>
      <p:ext uri="{BB962C8B-B14F-4D97-AF65-F5344CB8AC3E}">
        <p14:creationId xmlns:p14="http://schemas.microsoft.com/office/powerpoint/2010/main" val="3114800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DC410-9661-E141-AC16-CB1586A4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76200"/>
            <a:ext cx="11620500" cy="678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157A9-4E9F-5948-BB36-0C4D4FD1C1CE}"/>
              </a:ext>
            </a:extLst>
          </p:cNvPr>
          <p:cNvSpPr txBox="1"/>
          <p:nvPr/>
        </p:nvSpPr>
        <p:spPr>
          <a:xfrm>
            <a:off x="1489311" y="4133596"/>
            <a:ext cx="4276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Slope: -0.00496</a:t>
            </a:r>
          </a:p>
          <a:p>
            <a:r>
              <a:rPr lang="en-US" sz="3200" dirty="0"/>
              <a:t>95% confidence interval: </a:t>
            </a:r>
          </a:p>
          <a:p>
            <a:r>
              <a:rPr lang="en-US" sz="3200" dirty="0"/>
              <a:t>[-0.00713, -0.00280] </a:t>
            </a:r>
          </a:p>
        </p:txBody>
      </p:sp>
    </p:spTree>
    <p:extLst>
      <p:ext uri="{BB962C8B-B14F-4D97-AF65-F5344CB8AC3E}">
        <p14:creationId xmlns:p14="http://schemas.microsoft.com/office/powerpoint/2010/main" val="410197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95FC56-CB39-2E4E-AB8D-A33E476D8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9998"/>
            <a:ext cx="10988333" cy="6638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B26E9-F93F-2940-92E9-974B1DE867F7}"/>
              </a:ext>
            </a:extLst>
          </p:cNvPr>
          <p:cNvSpPr txBox="1"/>
          <p:nvPr/>
        </p:nvSpPr>
        <p:spPr>
          <a:xfrm>
            <a:off x="1278650" y="632097"/>
            <a:ext cx="7649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Slope: -0.00025</a:t>
            </a:r>
          </a:p>
          <a:p>
            <a:r>
              <a:rPr lang="en-US" sz="3200" dirty="0"/>
              <a:t>95% confidence interval: [-0.00186, 0.00166]</a:t>
            </a:r>
          </a:p>
        </p:txBody>
      </p:sp>
    </p:spTree>
    <p:extLst>
      <p:ext uri="{BB962C8B-B14F-4D97-AF65-F5344CB8AC3E}">
        <p14:creationId xmlns:p14="http://schemas.microsoft.com/office/powerpoint/2010/main" val="980637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92A2-D8E5-2C45-B16F-E2836956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Transit Matters Claim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909A6-1315-0E4F-90EF-435240DE2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7045"/>
            <a:ext cx="12192000" cy="26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32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33AC4D-9720-544D-986F-7FE96E24DB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7264" y="1267967"/>
          <a:ext cx="11850625" cy="46083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2346">
                  <a:extLst>
                    <a:ext uri="{9D8B030D-6E8A-4147-A177-3AD203B41FA5}">
                      <a16:colId xmlns:a16="http://schemas.microsoft.com/office/drawing/2014/main" val="4144399554"/>
                    </a:ext>
                  </a:extLst>
                </a:gridCol>
                <a:gridCol w="4289710">
                  <a:extLst>
                    <a:ext uri="{9D8B030D-6E8A-4147-A177-3AD203B41FA5}">
                      <a16:colId xmlns:a16="http://schemas.microsoft.com/office/drawing/2014/main" val="2038020199"/>
                    </a:ext>
                  </a:extLst>
                </a:gridCol>
                <a:gridCol w="5068569">
                  <a:extLst>
                    <a:ext uri="{9D8B030D-6E8A-4147-A177-3AD203B41FA5}">
                      <a16:colId xmlns:a16="http://schemas.microsoft.com/office/drawing/2014/main" val="2104863441"/>
                    </a:ext>
                  </a:extLst>
                </a:gridCol>
              </a:tblGrid>
              <a:tr h="8290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Average speed (MPH)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Average miles per stop (mi)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828024"/>
                  </a:ext>
                </a:extLst>
              </a:tr>
              <a:tr h="12597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500" dirty="0">
                          <a:effectLst/>
                        </a:rPr>
                        <a:t>MBTA</a:t>
                      </a:r>
                      <a:endParaRPr lang="en-US" sz="3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0" dirty="0">
                          <a:effectLst/>
                        </a:rPr>
                        <a:t>32.54</a:t>
                      </a:r>
                      <a:endParaRPr lang="en-US" sz="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0" dirty="0">
                          <a:effectLst/>
                        </a:rPr>
                        <a:t>4.21</a:t>
                      </a:r>
                      <a:endParaRPr lang="en-US" sz="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805187"/>
                  </a:ext>
                </a:extLst>
              </a:tr>
              <a:tr h="12597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500" dirty="0">
                          <a:effectLst/>
                        </a:rPr>
                        <a:t>Metro North</a:t>
                      </a:r>
                      <a:endParaRPr lang="en-US" sz="3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0" dirty="0">
                          <a:effectLst/>
                        </a:rPr>
                        <a:t>34.66</a:t>
                      </a:r>
                      <a:endParaRPr lang="en-US" sz="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0" dirty="0">
                          <a:effectLst/>
                        </a:rPr>
                        <a:t>3.91</a:t>
                      </a:r>
                      <a:endParaRPr lang="en-US" sz="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230385"/>
                  </a:ext>
                </a:extLst>
              </a:tr>
              <a:tr h="12597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LIRR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97638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4190713-C225-9B4B-AB3D-7B7C97ED6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73" y="0"/>
            <a:ext cx="10515600" cy="1112856"/>
          </a:xfrm>
        </p:spPr>
        <p:txBody>
          <a:bodyPr/>
          <a:lstStyle/>
          <a:p>
            <a:pPr algn="ctr"/>
            <a:r>
              <a:rPr lang="en-US" dirty="0"/>
              <a:t>Train speeds: Boston vs. New York</a:t>
            </a:r>
          </a:p>
        </p:txBody>
      </p:sp>
    </p:spTree>
    <p:extLst>
      <p:ext uri="{BB962C8B-B14F-4D97-AF65-F5344CB8AC3E}">
        <p14:creationId xmlns:p14="http://schemas.microsoft.com/office/powerpoint/2010/main" val="63246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58DC55-736C-C246-837A-4FF3D1DB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1825"/>
          </a:xfrm>
        </p:spPr>
        <p:txBody>
          <a:bodyPr/>
          <a:lstStyle/>
          <a:p>
            <a:pPr algn="ctr"/>
            <a:r>
              <a:rPr lang="en-US" dirty="0"/>
              <a:t>South Coast Rail diesel vs. electric analysis (USACE)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80208-542D-E148-AF56-36F76C9EC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696665"/>
            <a:ext cx="6367571" cy="6161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5A1C4E-3B78-3A44-BEE9-1E36840DDA4F}"/>
              </a:ext>
            </a:extLst>
          </p:cNvPr>
          <p:cNvSpPr txBox="1"/>
          <p:nvPr/>
        </p:nvSpPr>
        <p:spPr>
          <a:xfrm>
            <a:off x="7713113" y="5103674"/>
            <a:ext cx="4255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Average time savings due to electrification: </a:t>
            </a:r>
            <a:r>
              <a:rPr lang="en-US" sz="4400" b="1" dirty="0"/>
              <a:t>10.75%</a:t>
            </a:r>
          </a:p>
        </p:txBody>
      </p:sp>
    </p:spTree>
    <p:extLst>
      <p:ext uri="{BB962C8B-B14F-4D97-AF65-F5344CB8AC3E}">
        <p14:creationId xmlns:p14="http://schemas.microsoft.com/office/powerpoint/2010/main" val="209983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D3426E-290F-AC4B-87FD-E166E8D65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08" y="879013"/>
            <a:ext cx="6814357" cy="5978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783A8E-BA17-8149-B8F5-B3B9F49087DD}"/>
              </a:ext>
            </a:extLst>
          </p:cNvPr>
          <p:cNvSpPr txBox="1"/>
          <p:nvPr/>
        </p:nvSpPr>
        <p:spPr>
          <a:xfrm>
            <a:off x="0" y="168292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+mj-lt"/>
              </a:rPr>
              <a:t>Extended electrification of Metro North Harlem Line in 1984</a:t>
            </a:r>
          </a:p>
        </p:txBody>
      </p:sp>
    </p:spTree>
    <p:extLst>
      <p:ext uri="{BB962C8B-B14F-4D97-AF65-F5344CB8AC3E}">
        <p14:creationId xmlns:p14="http://schemas.microsoft.com/office/powerpoint/2010/main" val="79630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EA94-2312-7E42-8283-73840497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65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MBTA diesel vs. electric analysis methodology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63BE23-5CE0-7645-A439-998CDA8172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21536" y="1332072"/>
          <a:ext cx="8814816" cy="356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408">
                  <a:extLst>
                    <a:ext uri="{9D8B030D-6E8A-4147-A177-3AD203B41FA5}">
                      <a16:colId xmlns:a16="http://schemas.microsoft.com/office/drawing/2014/main" val="3492166064"/>
                    </a:ext>
                  </a:extLst>
                </a:gridCol>
                <a:gridCol w="4407408">
                  <a:extLst>
                    <a:ext uri="{9D8B030D-6E8A-4147-A177-3AD203B41FA5}">
                      <a16:colId xmlns:a16="http://schemas.microsoft.com/office/drawing/2014/main" val="676161320"/>
                    </a:ext>
                  </a:extLst>
                </a:gridCol>
              </a:tblGrid>
              <a:tr h="71382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Trip Time (min)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Number of stops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36048"/>
                  </a:ext>
                </a:extLst>
              </a:tr>
              <a:tr h="71382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61830"/>
                  </a:ext>
                </a:extLst>
              </a:tr>
              <a:tr h="71382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950028"/>
                  </a:ext>
                </a:extLst>
              </a:tr>
              <a:tr h="71382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825647"/>
                  </a:ext>
                </a:extLst>
              </a:tr>
              <a:tr h="71382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4419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2C47D8-153F-5741-85A7-BDE3D6862013}"/>
              </a:ext>
            </a:extLst>
          </p:cNvPr>
          <p:cNvSpPr txBox="1"/>
          <p:nvPr/>
        </p:nvSpPr>
        <p:spPr>
          <a:xfrm>
            <a:off x="0" y="55188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Inference: each stops adds two minutes to total trip time</a:t>
            </a:r>
          </a:p>
        </p:txBody>
      </p:sp>
    </p:spTree>
    <p:extLst>
      <p:ext uri="{BB962C8B-B14F-4D97-AF65-F5344CB8AC3E}">
        <p14:creationId xmlns:p14="http://schemas.microsoft.com/office/powerpoint/2010/main" val="732641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4411-8B84-7449-AEEC-E83B5BEA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MBTA diesel vs. electric analysis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D1D31E-7962-7746-A741-FAE3C8AE88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2384" y="1325563"/>
          <a:ext cx="8587232" cy="304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3616">
                  <a:extLst>
                    <a:ext uri="{9D8B030D-6E8A-4147-A177-3AD203B41FA5}">
                      <a16:colId xmlns:a16="http://schemas.microsoft.com/office/drawing/2014/main" val="3673506245"/>
                    </a:ext>
                  </a:extLst>
                </a:gridCol>
                <a:gridCol w="4293616">
                  <a:extLst>
                    <a:ext uri="{9D8B030D-6E8A-4147-A177-3AD203B41FA5}">
                      <a16:colId xmlns:a16="http://schemas.microsoft.com/office/drawing/2014/main" val="2450878719"/>
                    </a:ext>
                  </a:extLst>
                </a:gridCol>
              </a:tblGrid>
              <a:tr h="76191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Commuter Rail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Cost per station (sec)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02030"/>
                  </a:ext>
                </a:extLst>
              </a:tr>
              <a:tr h="76191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Metro North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59.1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651131"/>
                  </a:ext>
                </a:extLst>
              </a:tr>
              <a:tr h="76191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LIRR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73.3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06726"/>
                  </a:ext>
                </a:extLst>
              </a:tr>
              <a:tr h="76191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MBTA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7862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FCFF4A-F86D-DC4C-9204-AA1D81A7C3B1}"/>
              </a:ext>
            </a:extLst>
          </p:cNvPr>
          <p:cNvSpPr txBox="1"/>
          <p:nvPr/>
        </p:nvSpPr>
        <p:spPr>
          <a:xfrm>
            <a:off x="1578864" y="4729290"/>
            <a:ext cx="9034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Effect of electrification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Time savings per station : 37.4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Average trip time savings : </a:t>
            </a:r>
            <a:r>
              <a:rPr lang="en-US" sz="4000" b="1" dirty="0"/>
              <a:t>8.03%</a:t>
            </a:r>
          </a:p>
        </p:txBody>
      </p:sp>
    </p:spTree>
    <p:extLst>
      <p:ext uri="{BB962C8B-B14F-4D97-AF65-F5344CB8AC3E}">
        <p14:creationId xmlns:p14="http://schemas.microsoft.com/office/powerpoint/2010/main" val="1893424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A03D02-465F-A443-A53B-7AEA51E8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Boston: projected train times after electrification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902549-74D8-4243-8190-32A85858FF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057401"/>
          <a:ext cx="10259786" cy="44370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19198">
                  <a:extLst>
                    <a:ext uri="{9D8B030D-6E8A-4147-A177-3AD203B41FA5}">
                      <a16:colId xmlns:a16="http://schemas.microsoft.com/office/drawing/2014/main" val="4144399554"/>
                    </a:ext>
                  </a:extLst>
                </a:gridCol>
                <a:gridCol w="3420294">
                  <a:extLst>
                    <a:ext uri="{9D8B030D-6E8A-4147-A177-3AD203B41FA5}">
                      <a16:colId xmlns:a16="http://schemas.microsoft.com/office/drawing/2014/main" val="2038020199"/>
                    </a:ext>
                  </a:extLst>
                </a:gridCol>
                <a:gridCol w="3420294">
                  <a:extLst>
                    <a:ext uri="{9D8B030D-6E8A-4147-A177-3AD203B41FA5}">
                      <a16:colId xmlns:a16="http://schemas.microsoft.com/office/drawing/2014/main" val="2104863441"/>
                    </a:ext>
                  </a:extLst>
                </a:gridCol>
              </a:tblGrid>
              <a:tr h="12285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Average time savings (%)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Standard Deviation (%)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828024"/>
                  </a:ext>
                </a:extLst>
              </a:tr>
              <a:tr h="16042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0" dirty="0">
                          <a:effectLst/>
                        </a:rPr>
                        <a:t>-19.97</a:t>
                      </a:r>
                      <a:endParaRPr lang="en-US" sz="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0" dirty="0">
                          <a:effectLst/>
                        </a:rPr>
                        <a:t>17.27</a:t>
                      </a:r>
                      <a:endParaRPr lang="en-US" sz="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805187"/>
                  </a:ext>
                </a:extLst>
              </a:tr>
              <a:tr h="16042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Post-electrification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0" dirty="0">
                          <a:effectLst/>
                        </a:rPr>
                        <a:t>-28.57</a:t>
                      </a:r>
                      <a:endParaRPr lang="en-US" sz="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15.41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230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302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793E-7C26-594D-8891-D153D5F0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01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9DA28-C29E-8443-B0E4-171E5FF08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760"/>
            <a:ext cx="10610088" cy="4840224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4000" dirty="0"/>
              <a:t>The faster travel times associated with electric trains would not significantly boost MBTA commuter rail ridership</a:t>
            </a:r>
          </a:p>
          <a:p>
            <a:pPr marL="742950" indent="-742950">
              <a:buAutoNum type="arabicPeriod"/>
            </a:pPr>
            <a:r>
              <a:rPr lang="en-US" sz="4000" dirty="0"/>
              <a:t>The time savings due to electrification would not be nearly as large as claimed by Transit Matters</a:t>
            </a:r>
          </a:p>
        </p:txBody>
      </p:sp>
    </p:spTree>
    <p:extLst>
      <p:ext uri="{BB962C8B-B14F-4D97-AF65-F5344CB8AC3E}">
        <p14:creationId xmlns:p14="http://schemas.microsoft.com/office/powerpoint/2010/main" val="1018265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4070-A937-4049-84AF-A8B1B5B8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I’m not concluding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D7D4-E946-0041-8DFC-538D70E8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Electrification won’t have a major impact on commuter rail ridership</a:t>
            </a:r>
          </a:p>
          <a:p>
            <a:pPr lvl="1"/>
            <a:r>
              <a:rPr lang="en-US" dirty="0"/>
              <a:t>Consequences of electrification that may increase ridership: </a:t>
            </a:r>
          </a:p>
          <a:p>
            <a:pPr lvl="2"/>
            <a:r>
              <a:rPr lang="en-US" dirty="0"/>
              <a:t>More frequent train service</a:t>
            </a:r>
          </a:p>
          <a:p>
            <a:pPr lvl="2"/>
            <a:r>
              <a:rPr lang="en-US" dirty="0"/>
              <a:t>Higher on-time performance </a:t>
            </a:r>
          </a:p>
          <a:p>
            <a:pPr lvl="2"/>
            <a:r>
              <a:rPr lang="en-US" dirty="0"/>
              <a:t>Increased reliability</a:t>
            </a:r>
          </a:p>
          <a:p>
            <a:r>
              <a:rPr lang="en-US" dirty="0"/>
              <a:t>The MBTA shouldn’t electrify its commuter rail system </a:t>
            </a:r>
          </a:p>
          <a:p>
            <a:pPr lvl="1"/>
            <a:r>
              <a:rPr lang="en-US" dirty="0"/>
              <a:t>Other benefits include:</a:t>
            </a:r>
          </a:p>
          <a:p>
            <a:pPr lvl="2"/>
            <a:r>
              <a:rPr lang="en-US" dirty="0"/>
              <a:t>Less pollution</a:t>
            </a:r>
          </a:p>
          <a:p>
            <a:pPr lvl="2"/>
            <a:r>
              <a:rPr lang="en-US" dirty="0"/>
              <a:t>Lower maintenance costs</a:t>
            </a:r>
          </a:p>
          <a:p>
            <a:pPr lvl="2"/>
            <a:r>
              <a:rPr lang="en-US" dirty="0"/>
              <a:t>Improved system reliability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4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C3037BB-5974-A146-8486-0CE792D8C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2674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3A7CD-DD73-A14D-8E10-CB286A978E3C}"/>
              </a:ext>
            </a:extLst>
          </p:cNvPr>
          <p:cNvSpPr txBox="1"/>
          <p:nvPr/>
        </p:nvSpPr>
        <p:spPr>
          <a:xfrm>
            <a:off x="0" y="225255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+mj-lt"/>
              </a:rPr>
              <a:t>Effect of electrification and high-level platforms on trip times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FBBA7-211A-0C4C-B864-54C4F6840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" y="1422401"/>
            <a:ext cx="11946739" cy="46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78B3F7D2-59F4-4047-BD6A-63A8AB6F1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5" y="2420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E1021-4129-C445-B622-D59B7DA76F01}"/>
              </a:ext>
            </a:extLst>
          </p:cNvPr>
          <p:cNvSpPr txBox="1"/>
          <p:nvPr/>
        </p:nvSpPr>
        <p:spPr>
          <a:xfrm>
            <a:off x="0" y="341376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+mj-lt"/>
              </a:rPr>
              <a:t>Effect of electrification and high-level platforms on ridership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0734A-49B0-F349-8036-F635662B7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" y="1018483"/>
            <a:ext cx="10712450" cy="55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EE3A-1553-D54F-A9F8-84ECDAF90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Controlling for other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6669-355E-CB42-BCE2-2847004C0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25"/>
            <a:ext cx="10515600" cy="1661287"/>
          </a:xfrm>
        </p:spPr>
        <p:txBody>
          <a:bodyPr/>
          <a:lstStyle/>
          <a:p>
            <a:r>
              <a:rPr lang="en-US" dirty="0"/>
              <a:t>Ridership growth on other Metro North lines not nearly as dramatic</a:t>
            </a:r>
          </a:p>
          <a:p>
            <a:r>
              <a:rPr lang="en-US" dirty="0"/>
              <a:t>Population growth in region served by Harlem Line not substantial</a:t>
            </a:r>
          </a:p>
          <a:p>
            <a:r>
              <a:rPr lang="en-US" dirty="0"/>
              <a:t>Increase in frequency of train service no different from other 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DA79EF-DB62-FA46-9CC1-E663EFEDD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0543"/>
            <a:ext cx="10329060" cy="39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2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9C31-1D8D-2642-84E8-76A6DEDC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Guiding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D65BF-4C9D-F44A-8EC7-B4ABFAE54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2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How many new riders would the MBTA add from the trip time savings associated with the </a:t>
            </a:r>
            <a:r>
              <a:rPr lang="en-US" sz="4000"/>
              <a:t>electrification of its </a:t>
            </a:r>
            <a:r>
              <a:rPr lang="en-US" sz="4000" dirty="0"/>
              <a:t>commuter rail system? </a:t>
            </a:r>
          </a:p>
        </p:txBody>
      </p:sp>
    </p:spTree>
    <p:extLst>
      <p:ext uri="{BB962C8B-B14F-4D97-AF65-F5344CB8AC3E}">
        <p14:creationId xmlns:p14="http://schemas.microsoft.com/office/powerpoint/2010/main" val="72420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0D2C-F73A-5046-8F43-7A0903B3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072" y="309782"/>
            <a:ext cx="10515600" cy="1000379"/>
          </a:xfrm>
        </p:spPr>
        <p:txBody>
          <a:bodyPr/>
          <a:lstStyle/>
          <a:p>
            <a:pPr algn="ctr"/>
            <a:r>
              <a:rPr lang="en-US" dirty="0"/>
              <a:t>Expected results before conducting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DDC08-1522-564D-99FD-98BCC7C5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7" y="1310161"/>
            <a:ext cx="5437415" cy="4236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5C759-083F-6E4C-B453-647C69FD7C03}"/>
              </a:ext>
            </a:extLst>
          </p:cNvPr>
          <p:cNvSpPr txBox="1"/>
          <p:nvPr/>
        </p:nvSpPr>
        <p:spPr>
          <a:xfrm>
            <a:off x="2843457" y="5980321"/>
            <a:ext cx="756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Time savings from taking train instead of driving (%)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805B8-60DD-F947-82B4-D36FD83F4F3D}"/>
              </a:ext>
            </a:extLst>
          </p:cNvPr>
          <p:cNvSpPr txBox="1"/>
          <p:nvPr/>
        </p:nvSpPr>
        <p:spPr>
          <a:xfrm>
            <a:off x="0" y="2535936"/>
            <a:ext cx="3413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Proportion of residents who take commuter rail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1DDB60-9FCA-6448-9DA4-B825013B81D8}"/>
              </a:ext>
            </a:extLst>
          </p:cNvPr>
          <p:cNvCxnSpPr/>
          <p:nvPr/>
        </p:nvCxnSpPr>
        <p:spPr>
          <a:xfrm flipH="1">
            <a:off x="4376057" y="2824843"/>
            <a:ext cx="138792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6D6AAE-BAEC-3B4E-BB7B-26E23AFCCC31}"/>
              </a:ext>
            </a:extLst>
          </p:cNvPr>
          <p:cNvCxnSpPr/>
          <p:nvPr/>
        </p:nvCxnSpPr>
        <p:spPr>
          <a:xfrm flipV="1">
            <a:off x="4392386" y="1812472"/>
            <a:ext cx="0" cy="101237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416FB4-F791-8C4B-A5E4-C82634BE54A8}"/>
              </a:ext>
            </a:extLst>
          </p:cNvPr>
          <p:cNvCxnSpPr>
            <a:cxnSpLocks/>
          </p:cNvCxnSpPr>
          <p:nvPr/>
        </p:nvCxnSpPr>
        <p:spPr>
          <a:xfrm flipH="1" flipV="1">
            <a:off x="4392386" y="1796143"/>
            <a:ext cx="1371600" cy="101237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3312B9-DF72-7D46-B238-56EA7F133A0F}"/>
              </a:ext>
            </a:extLst>
          </p:cNvPr>
          <p:cNvSpPr txBox="1"/>
          <p:nvPr/>
        </p:nvSpPr>
        <p:spPr>
          <a:xfrm>
            <a:off x="3788227" y="1668106"/>
            <a:ext cx="604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F1D4B4-F1F0-C447-A22E-0748BDEE6F41}"/>
              </a:ext>
            </a:extLst>
          </p:cNvPr>
          <p:cNvSpPr txBox="1"/>
          <p:nvPr/>
        </p:nvSpPr>
        <p:spPr>
          <a:xfrm>
            <a:off x="3780063" y="2625728"/>
            <a:ext cx="604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1F2E8F-E045-2649-810F-8C7FB0C01BC2}"/>
              </a:ext>
            </a:extLst>
          </p:cNvPr>
          <p:cNvSpPr txBox="1"/>
          <p:nvPr/>
        </p:nvSpPr>
        <p:spPr>
          <a:xfrm>
            <a:off x="3413760" y="4619215"/>
            <a:ext cx="3396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Time savings associated with electrification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8DB20D-7C02-8E4F-A346-81CDF823268C}"/>
              </a:ext>
            </a:extLst>
          </p:cNvPr>
          <p:cNvCxnSpPr>
            <a:cxnSpLocks/>
          </p:cNvCxnSpPr>
          <p:nvPr/>
        </p:nvCxnSpPr>
        <p:spPr>
          <a:xfrm flipV="1">
            <a:off x="4874079" y="3056615"/>
            <a:ext cx="0" cy="145007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9B41352-9D44-9744-9D02-7A72366A43F0}"/>
              </a:ext>
            </a:extLst>
          </p:cNvPr>
          <p:cNvSpPr txBox="1"/>
          <p:nvPr/>
        </p:nvSpPr>
        <p:spPr>
          <a:xfrm>
            <a:off x="6155872" y="1469571"/>
            <a:ext cx="6036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 of additional riders from municipality X:        (0.8-0.6) * # of commuters from municipality X </a:t>
            </a:r>
          </a:p>
        </p:txBody>
      </p:sp>
    </p:spTree>
    <p:extLst>
      <p:ext uri="{BB962C8B-B14F-4D97-AF65-F5344CB8AC3E}">
        <p14:creationId xmlns:p14="http://schemas.microsoft.com/office/powerpoint/2010/main" val="33130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C55F-546F-AE46-BEEB-7757044E7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20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Methodology Part A:</a:t>
            </a:r>
            <a:br>
              <a:rPr lang="en-US" dirty="0"/>
            </a:br>
            <a:r>
              <a:rPr lang="en-US" dirty="0"/>
              <a:t>Proportion of commuters taking commuter rail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D5678-8A6C-C844-9043-09C1DCE72499}"/>
              </a:ext>
            </a:extLst>
          </p:cNvPr>
          <p:cNvSpPr txBox="1"/>
          <p:nvPr/>
        </p:nvSpPr>
        <p:spPr>
          <a:xfrm>
            <a:off x="11410950" y="400972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8A06B-BEAA-4840-981E-D85B52401720}"/>
              </a:ext>
            </a:extLst>
          </p:cNvPr>
          <p:cNvSpPr txBox="1"/>
          <p:nvPr/>
        </p:nvSpPr>
        <p:spPr>
          <a:xfrm>
            <a:off x="10882313" y="4009721"/>
            <a:ext cx="58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4EBE3-203D-2E42-B061-1B2FF089E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9053"/>
            <a:ext cx="12192000" cy="144008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F73696-651E-644D-927F-D6F7D802C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2059954"/>
            <a:ext cx="11765280" cy="1730375"/>
          </a:xfrm>
        </p:spPr>
        <p:txBody>
          <a:bodyPr/>
          <a:lstStyle/>
          <a:p>
            <a:r>
              <a:rPr lang="en-US" dirty="0"/>
              <a:t>Data source: U.S. Census Bureau 2009-2013 Commuting Flows by Travel Mode</a:t>
            </a:r>
          </a:p>
          <a:p>
            <a:r>
              <a:rPr lang="en-US" dirty="0"/>
              <a:t>Focus on commuters into Boston since 84% of inbound commuter rail riders commute to Boston  (2008-2009 Commuter Rail Passenger Survey)</a:t>
            </a:r>
          </a:p>
        </p:txBody>
      </p:sp>
    </p:spTree>
    <p:extLst>
      <p:ext uri="{BB962C8B-B14F-4D97-AF65-F5344CB8AC3E}">
        <p14:creationId xmlns:p14="http://schemas.microsoft.com/office/powerpoint/2010/main" val="412232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BF6175-1236-D34B-B9DE-882938F9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22" y="1601740"/>
            <a:ext cx="7082155" cy="48938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84A3FE-AEC9-3247-9C45-846F72B2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20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Methodology Part B:</a:t>
            </a:r>
            <a:br>
              <a:rPr lang="en-US" dirty="0"/>
            </a:br>
            <a:r>
              <a:rPr lang="en-US" dirty="0"/>
              <a:t>Trip time using commuter rail</a:t>
            </a:r>
          </a:p>
        </p:txBody>
      </p:sp>
    </p:spTree>
    <p:extLst>
      <p:ext uri="{BB962C8B-B14F-4D97-AF65-F5344CB8AC3E}">
        <p14:creationId xmlns:p14="http://schemas.microsoft.com/office/powerpoint/2010/main" val="391510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596</Words>
  <Application>Microsoft Macintosh PowerPoint</Application>
  <PresentationFormat>Widescreen</PresentationFormat>
  <Paragraphs>119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Analysis of MBTA Commuter Rail Electrification</vt:lpstr>
      <vt:lpstr>PowerPoint Presentation</vt:lpstr>
      <vt:lpstr>PowerPoint Presentation</vt:lpstr>
      <vt:lpstr>PowerPoint Presentation</vt:lpstr>
      <vt:lpstr>Controlling for other variables</vt:lpstr>
      <vt:lpstr>Guiding question</vt:lpstr>
      <vt:lpstr>Expected results before conducting analysis</vt:lpstr>
      <vt:lpstr>Methodology Part A: Proportion of commuters taking commuter rail</vt:lpstr>
      <vt:lpstr>Methodology Part B: Trip time using commuter rail</vt:lpstr>
      <vt:lpstr>Methodology Part C: Trip time by car</vt:lpstr>
      <vt:lpstr>Methodology Part C: Trip time by car (cont.)</vt:lpstr>
      <vt:lpstr>PowerPoint Presentation</vt:lpstr>
      <vt:lpstr>Methodology Part C: Trip time by car (cont.)</vt:lpstr>
      <vt:lpstr>PowerPoint Presentation</vt:lpstr>
      <vt:lpstr>PowerPoint Presentation</vt:lpstr>
      <vt:lpstr>PowerPoint Presentation</vt:lpstr>
      <vt:lpstr>Transit Matters Claim</vt:lpstr>
      <vt:lpstr>Train speeds: Boston vs. New York</vt:lpstr>
      <vt:lpstr>South Coast Rail diesel vs. electric analysis (USACE)</vt:lpstr>
      <vt:lpstr>MBTA diesel vs. electric analysis methodology</vt:lpstr>
      <vt:lpstr>MBTA diesel vs. electric analysis results</vt:lpstr>
      <vt:lpstr>Boston: projected train times after electrification</vt:lpstr>
      <vt:lpstr>Conclusions</vt:lpstr>
      <vt:lpstr>What I’m not concluding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Fried, Will</dc:creator>
  <cp:lastModifiedBy>Fried, Will</cp:lastModifiedBy>
  <cp:revision>2</cp:revision>
  <dcterms:created xsi:type="dcterms:W3CDTF">2019-05-27T15:42:11Z</dcterms:created>
  <dcterms:modified xsi:type="dcterms:W3CDTF">2019-05-27T15:43:55Z</dcterms:modified>
</cp:coreProperties>
</file>